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Lst>
  <p:notesMasterIdLst>
    <p:notesMasterId r:id="rId18"/>
  </p:notesMasterIdLst>
  <p:sldIdLst>
    <p:sldId id="256" r:id="rId2"/>
    <p:sldId id="325" r:id="rId3"/>
    <p:sldId id="327" r:id="rId4"/>
    <p:sldId id="293" r:id="rId5"/>
    <p:sldId id="278" r:id="rId6"/>
    <p:sldId id="280" r:id="rId7"/>
    <p:sldId id="289" r:id="rId8"/>
    <p:sldId id="314" r:id="rId9"/>
    <p:sldId id="315" r:id="rId10"/>
    <p:sldId id="351" r:id="rId11"/>
    <p:sldId id="318" r:id="rId12"/>
    <p:sldId id="331" r:id="rId13"/>
    <p:sldId id="355" r:id="rId14"/>
    <p:sldId id="356" r:id="rId15"/>
    <p:sldId id="347" r:id="rId16"/>
    <p:sldId id="348"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83901" autoAdjust="0"/>
  </p:normalViewPr>
  <p:slideViewPr>
    <p:cSldViewPr snapToGrid="0" showGuides="1">
      <p:cViewPr varScale="1">
        <p:scale>
          <a:sx n="54" d="100"/>
          <a:sy n="54" d="100"/>
        </p:scale>
        <p:origin x="1080" y="5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D815B80-1B0A-47F7-B21C-62AD48244CC4}" type="datetimeFigureOut">
              <a:rPr lang="en-US" smtClean="0"/>
              <a:t>12/25/2018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4CD0E21-D52C-4149-AFB8-805065D32823}" type="slidenum">
              <a:rPr lang="en-US" smtClean="0"/>
              <a:t>‹#›</a:t>
            </a:fld>
            <a:endParaRPr lang="en-US"/>
          </a:p>
        </p:txBody>
      </p:sp>
    </p:spTree>
    <p:extLst>
      <p:ext uri="{BB962C8B-B14F-4D97-AF65-F5344CB8AC3E}">
        <p14:creationId xmlns:p14="http://schemas.microsoft.com/office/powerpoint/2010/main" val="41073851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4CD0E21-D52C-4149-AFB8-805065D32823}" type="slidenum">
              <a:rPr lang="en-US" smtClean="0"/>
              <a:t>1</a:t>
            </a:fld>
            <a:endParaRPr lang="en-US"/>
          </a:p>
        </p:txBody>
      </p:sp>
    </p:spTree>
    <p:extLst>
      <p:ext uri="{BB962C8B-B14F-4D97-AF65-F5344CB8AC3E}">
        <p14:creationId xmlns:p14="http://schemas.microsoft.com/office/powerpoint/2010/main" val="18374227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4CD0E21-D52C-4149-AFB8-805065D32823}" type="slidenum">
              <a:rPr lang="en-US" smtClean="0"/>
              <a:t>14</a:t>
            </a:fld>
            <a:endParaRPr lang="en-US"/>
          </a:p>
        </p:txBody>
      </p:sp>
    </p:spTree>
    <p:extLst>
      <p:ext uri="{BB962C8B-B14F-4D97-AF65-F5344CB8AC3E}">
        <p14:creationId xmlns:p14="http://schemas.microsoft.com/office/powerpoint/2010/main" val="28919301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4CD0E21-D52C-4149-AFB8-805065D32823}" type="slidenum">
              <a:rPr lang="en-US" smtClean="0"/>
              <a:t>15</a:t>
            </a:fld>
            <a:endParaRPr lang="en-US"/>
          </a:p>
        </p:txBody>
      </p:sp>
    </p:spTree>
    <p:extLst>
      <p:ext uri="{BB962C8B-B14F-4D97-AF65-F5344CB8AC3E}">
        <p14:creationId xmlns:p14="http://schemas.microsoft.com/office/powerpoint/2010/main" val="7050538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4CD0E21-D52C-4149-AFB8-805065D32823}" type="slidenum">
              <a:rPr lang="en-US" smtClean="0"/>
              <a:t>16</a:t>
            </a:fld>
            <a:endParaRPr lang="en-US"/>
          </a:p>
        </p:txBody>
      </p:sp>
    </p:spTree>
    <p:extLst>
      <p:ext uri="{BB962C8B-B14F-4D97-AF65-F5344CB8AC3E}">
        <p14:creationId xmlns:p14="http://schemas.microsoft.com/office/powerpoint/2010/main" val="40313426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4CD0E21-D52C-4149-AFB8-805065D32823}" type="slidenum">
              <a:rPr lang="en-US" smtClean="0"/>
              <a:t>3</a:t>
            </a:fld>
            <a:endParaRPr lang="en-US"/>
          </a:p>
        </p:txBody>
      </p:sp>
    </p:spTree>
    <p:extLst>
      <p:ext uri="{BB962C8B-B14F-4D97-AF65-F5344CB8AC3E}">
        <p14:creationId xmlns:p14="http://schemas.microsoft.com/office/powerpoint/2010/main" val="35548312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4CD0E21-D52C-4149-AFB8-805065D32823}" type="slidenum">
              <a:rPr lang="en-US" smtClean="0"/>
              <a:t>4</a:t>
            </a:fld>
            <a:endParaRPr lang="en-US"/>
          </a:p>
        </p:txBody>
      </p:sp>
    </p:spTree>
    <p:extLst>
      <p:ext uri="{BB962C8B-B14F-4D97-AF65-F5344CB8AC3E}">
        <p14:creationId xmlns:p14="http://schemas.microsoft.com/office/powerpoint/2010/main" val="20457931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4CD0E21-D52C-4149-AFB8-805065D32823}" type="slidenum">
              <a:rPr lang="en-US" smtClean="0"/>
              <a:t>5</a:t>
            </a:fld>
            <a:endParaRPr lang="en-US"/>
          </a:p>
        </p:txBody>
      </p:sp>
    </p:spTree>
    <p:extLst>
      <p:ext uri="{BB962C8B-B14F-4D97-AF65-F5344CB8AC3E}">
        <p14:creationId xmlns:p14="http://schemas.microsoft.com/office/powerpoint/2010/main" val="31435707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4CD0E21-D52C-4149-AFB8-805065D32823}" type="slidenum">
              <a:rPr lang="en-US" smtClean="0"/>
              <a:t>6</a:t>
            </a:fld>
            <a:endParaRPr lang="en-US"/>
          </a:p>
        </p:txBody>
      </p:sp>
    </p:spTree>
    <p:extLst>
      <p:ext uri="{BB962C8B-B14F-4D97-AF65-F5344CB8AC3E}">
        <p14:creationId xmlns:p14="http://schemas.microsoft.com/office/powerpoint/2010/main" val="16261055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4CD0E21-D52C-4149-AFB8-805065D32823}" type="slidenum">
              <a:rPr lang="en-US" smtClean="0"/>
              <a:t>7</a:t>
            </a:fld>
            <a:endParaRPr lang="en-US"/>
          </a:p>
        </p:txBody>
      </p:sp>
    </p:spTree>
    <p:extLst>
      <p:ext uri="{BB962C8B-B14F-4D97-AF65-F5344CB8AC3E}">
        <p14:creationId xmlns:p14="http://schemas.microsoft.com/office/powerpoint/2010/main" val="39613097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60375" y="720725"/>
            <a:ext cx="6396038" cy="35988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712CF3-E26A-4AC6-973D-B772AF83308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989751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4CD0E21-D52C-4149-AFB8-805065D32823}" type="slidenum">
              <a:rPr lang="en-US" smtClean="0"/>
              <a:t>11</a:t>
            </a:fld>
            <a:endParaRPr lang="en-US"/>
          </a:p>
        </p:txBody>
      </p:sp>
    </p:spTree>
    <p:extLst>
      <p:ext uri="{BB962C8B-B14F-4D97-AF65-F5344CB8AC3E}">
        <p14:creationId xmlns:p14="http://schemas.microsoft.com/office/powerpoint/2010/main" val="3470562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4CD0E21-D52C-4149-AFB8-805065D32823}" type="slidenum">
              <a:rPr lang="en-US" smtClean="0"/>
              <a:t>13</a:t>
            </a:fld>
            <a:endParaRPr lang="en-US"/>
          </a:p>
        </p:txBody>
      </p:sp>
    </p:spTree>
    <p:extLst>
      <p:ext uri="{BB962C8B-B14F-4D97-AF65-F5344CB8AC3E}">
        <p14:creationId xmlns:p14="http://schemas.microsoft.com/office/powerpoint/2010/main" val="39894837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6562C5F-27DC-4753-8F7B-8FC135A641C8}" type="datetimeFigureOut">
              <a:rPr lang="en-US" smtClean="0"/>
              <a:t>12/25/2018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7A708E-461B-4366-A280-48ACDC7FE9AD}" type="slidenum">
              <a:rPr lang="en-US" smtClean="0"/>
              <a:t>‹#›</a:t>
            </a:fld>
            <a:endParaRPr lang="en-US"/>
          </a:p>
        </p:txBody>
      </p:sp>
    </p:spTree>
    <p:extLst>
      <p:ext uri="{BB962C8B-B14F-4D97-AF65-F5344CB8AC3E}">
        <p14:creationId xmlns:p14="http://schemas.microsoft.com/office/powerpoint/2010/main" val="18185883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6562C5F-27DC-4753-8F7B-8FC135A641C8}" type="datetimeFigureOut">
              <a:rPr lang="en-US" smtClean="0"/>
              <a:t>12/25/2018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7A708E-461B-4366-A280-48ACDC7FE9AD}" type="slidenum">
              <a:rPr lang="en-US" smtClean="0"/>
              <a:t>‹#›</a:t>
            </a:fld>
            <a:endParaRPr lang="en-US"/>
          </a:p>
        </p:txBody>
      </p:sp>
    </p:spTree>
    <p:extLst>
      <p:ext uri="{BB962C8B-B14F-4D97-AF65-F5344CB8AC3E}">
        <p14:creationId xmlns:p14="http://schemas.microsoft.com/office/powerpoint/2010/main" val="40073128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6562C5F-27DC-4753-8F7B-8FC135A641C8}" type="datetimeFigureOut">
              <a:rPr lang="en-US" smtClean="0"/>
              <a:t>12/25/2018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7A708E-461B-4366-A280-48ACDC7FE9AD}" type="slidenum">
              <a:rPr lang="en-US" smtClean="0"/>
              <a:t>‹#›</a:t>
            </a:fld>
            <a:endParaRPr lang="en-US"/>
          </a:p>
        </p:txBody>
      </p:sp>
    </p:spTree>
    <p:extLst>
      <p:ext uri="{BB962C8B-B14F-4D97-AF65-F5344CB8AC3E}">
        <p14:creationId xmlns:p14="http://schemas.microsoft.com/office/powerpoint/2010/main" val="11170329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6562C5F-27DC-4753-8F7B-8FC135A641C8}" type="datetimeFigureOut">
              <a:rPr lang="en-US" smtClean="0"/>
              <a:t>12/25/2018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7A708E-461B-4366-A280-48ACDC7FE9AD}" type="slidenum">
              <a:rPr lang="en-US" smtClean="0"/>
              <a:t>‹#›</a:t>
            </a:fld>
            <a:endParaRPr lang="en-US"/>
          </a:p>
        </p:txBody>
      </p:sp>
    </p:spTree>
    <p:extLst>
      <p:ext uri="{BB962C8B-B14F-4D97-AF65-F5344CB8AC3E}">
        <p14:creationId xmlns:p14="http://schemas.microsoft.com/office/powerpoint/2010/main" val="2615808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16562C5F-27DC-4753-8F7B-8FC135A641C8}" type="datetimeFigureOut">
              <a:rPr lang="en-US" smtClean="0"/>
              <a:t>12/25/2018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7A708E-461B-4366-A280-48ACDC7FE9AD}" type="slidenum">
              <a:rPr lang="en-US" smtClean="0"/>
              <a:t>‹#›</a:t>
            </a:fld>
            <a:endParaRPr lang="en-US"/>
          </a:p>
        </p:txBody>
      </p:sp>
    </p:spTree>
    <p:extLst>
      <p:ext uri="{BB962C8B-B14F-4D97-AF65-F5344CB8AC3E}">
        <p14:creationId xmlns:p14="http://schemas.microsoft.com/office/powerpoint/2010/main" val="14559699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6562C5F-27DC-4753-8F7B-8FC135A641C8}" type="datetimeFigureOut">
              <a:rPr lang="en-US" smtClean="0"/>
              <a:t>12/25/2018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37A708E-461B-4366-A280-48ACDC7FE9AD}" type="slidenum">
              <a:rPr lang="en-US" smtClean="0"/>
              <a:t>‹#›</a:t>
            </a:fld>
            <a:endParaRPr lang="en-US"/>
          </a:p>
        </p:txBody>
      </p:sp>
    </p:spTree>
    <p:extLst>
      <p:ext uri="{BB962C8B-B14F-4D97-AF65-F5344CB8AC3E}">
        <p14:creationId xmlns:p14="http://schemas.microsoft.com/office/powerpoint/2010/main" val="8078983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6562C5F-27DC-4753-8F7B-8FC135A641C8}" type="datetimeFigureOut">
              <a:rPr lang="en-US" smtClean="0"/>
              <a:t>12/25/2018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37A708E-461B-4366-A280-48ACDC7FE9AD}" type="slidenum">
              <a:rPr lang="en-US" smtClean="0"/>
              <a:t>‹#›</a:t>
            </a:fld>
            <a:endParaRPr lang="en-US"/>
          </a:p>
        </p:txBody>
      </p:sp>
    </p:spTree>
    <p:extLst>
      <p:ext uri="{BB962C8B-B14F-4D97-AF65-F5344CB8AC3E}">
        <p14:creationId xmlns:p14="http://schemas.microsoft.com/office/powerpoint/2010/main" val="12384330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6562C5F-27DC-4753-8F7B-8FC135A641C8}" type="datetimeFigureOut">
              <a:rPr lang="en-US" smtClean="0"/>
              <a:t>12/25/2018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37A708E-461B-4366-A280-48ACDC7FE9AD}" type="slidenum">
              <a:rPr lang="en-US" smtClean="0"/>
              <a:t>‹#›</a:t>
            </a:fld>
            <a:endParaRPr lang="en-US"/>
          </a:p>
        </p:txBody>
      </p:sp>
    </p:spTree>
    <p:extLst>
      <p:ext uri="{BB962C8B-B14F-4D97-AF65-F5344CB8AC3E}">
        <p14:creationId xmlns:p14="http://schemas.microsoft.com/office/powerpoint/2010/main" val="40490290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6562C5F-27DC-4753-8F7B-8FC135A641C8}" type="datetimeFigureOut">
              <a:rPr lang="en-US" smtClean="0"/>
              <a:t>12/25/2018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37A708E-461B-4366-A280-48ACDC7FE9AD}" type="slidenum">
              <a:rPr lang="en-US" smtClean="0"/>
              <a:t>‹#›</a:t>
            </a:fld>
            <a:endParaRPr lang="en-US"/>
          </a:p>
        </p:txBody>
      </p:sp>
    </p:spTree>
    <p:extLst>
      <p:ext uri="{BB962C8B-B14F-4D97-AF65-F5344CB8AC3E}">
        <p14:creationId xmlns:p14="http://schemas.microsoft.com/office/powerpoint/2010/main" val="41463672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16562C5F-27DC-4753-8F7B-8FC135A641C8}" type="datetimeFigureOut">
              <a:rPr lang="en-US" smtClean="0"/>
              <a:t>12/25/2018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37A708E-461B-4366-A280-48ACDC7FE9AD}" type="slidenum">
              <a:rPr lang="en-US" smtClean="0"/>
              <a:t>‹#›</a:t>
            </a:fld>
            <a:endParaRPr lang="en-US"/>
          </a:p>
        </p:txBody>
      </p:sp>
    </p:spTree>
    <p:extLst>
      <p:ext uri="{BB962C8B-B14F-4D97-AF65-F5344CB8AC3E}">
        <p14:creationId xmlns:p14="http://schemas.microsoft.com/office/powerpoint/2010/main" val="5040886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16562C5F-27DC-4753-8F7B-8FC135A641C8}" type="datetimeFigureOut">
              <a:rPr lang="en-US" smtClean="0"/>
              <a:t>12/25/2018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37A708E-461B-4366-A280-48ACDC7FE9AD}" type="slidenum">
              <a:rPr lang="en-US" smtClean="0"/>
              <a:t>‹#›</a:t>
            </a:fld>
            <a:endParaRPr lang="en-US"/>
          </a:p>
        </p:txBody>
      </p:sp>
    </p:spTree>
    <p:extLst>
      <p:ext uri="{BB962C8B-B14F-4D97-AF65-F5344CB8AC3E}">
        <p14:creationId xmlns:p14="http://schemas.microsoft.com/office/powerpoint/2010/main" val="15680144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6562C5F-27DC-4753-8F7B-8FC135A641C8}" type="datetimeFigureOut">
              <a:rPr lang="en-US" smtClean="0"/>
              <a:t>12/25/2018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37A708E-461B-4366-A280-48ACDC7FE9AD}" type="slidenum">
              <a:rPr lang="en-US" smtClean="0"/>
              <a:t>‹#›</a:t>
            </a:fld>
            <a:endParaRPr lang="en-US"/>
          </a:p>
        </p:txBody>
      </p:sp>
    </p:spTree>
    <p:extLst>
      <p:ext uri="{BB962C8B-B14F-4D97-AF65-F5344CB8AC3E}">
        <p14:creationId xmlns:p14="http://schemas.microsoft.com/office/powerpoint/2010/main" val="169501579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jpe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hyperlink" Target="https://creativecommons.org/licenses/by-sa/3.0"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9.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186384"/>
            <a:ext cx="12192000" cy="4051299"/>
          </a:xfrm>
          <a:solidFill>
            <a:schemeClr val="accent2"/>
          </a:solidFill>
        </p:spPr>
        <p:txBody>
          <a:bodyPr>
            <a:normAutofit/>
          </a:bodyPr>
          <a:lstStyle/>
          <a:p>
            <a:r>
              <a:rPr lang="en-US" dirty="0" smtClean="0">
                <a:solidFill>
                  <a:schemeClr val="bg1"/>
                </a:solidFill>
              </a:rPr>
              <a:t>Anthropology </a:t>
            </a:r>
            <a:r>
              <a:rPr lang="en-US" dirty="0">
                <a:solidFill>
                  <a:schemeClr val="bg1"/>
                </a:solidFill>
              </a:rPr>
              <a:t>N</a:t>
            </a:r>
            <a:r>
              <a:rPr lang="en-US" dirty="0" smtClean="0">
                <a:solidFill>
                  <a:schemeClr val="bg1"/>
                </a:solidFill>
              </a:rPr>
              <a:t>ow: How scholars </a:t>
            </a:r>
            <a:r>
              <a:rPr lang="en-US" dirty="0">
                <a:solidFill>
                  <a:schemeClr val="bg1"/>
                </a:solidFill>
              </a:rPr>
              <a:t>and companies use anthropological data and why it </a:t>
            </a:r>
            <a:r>
              <a:rPr lang="en-US" dirty="0" smtClean="0">
                <a:solidFill>
                  <a:schemeClr val="bg1"/>
                </a:solidFill>
              </a:rPr>
              <a:t>matters</a:t>
            </a:r>
            <a:r>
              <a:rPr lang="en-US" dirty="0" smtClean="0"/>
              <a:t/>
            </a:r>
            <a:br>
              <a:rPr lang="en-US" dirty="0" smtClean="0"/>
            </a:br>
            <a:endParaRPr lang="en-US" dirty="0"/>
          </a:p>
        </p:txBody>
      </p:sp>
      <p:sp>
        <p:nvSpPr>
          <p:cNvPr id="3" name="Subtitle 2"/>
          <p:cNvSpPr>
            <a:spLocks noGrp="1"/>
          </p:cNvSpPr>
          <p:nvPr>
            <p:ph type="subTitle" idx="1"/>
          </p:nvPr>
        </p:nvSpPr>
        <p:spPr>
          <a:xfrm>
            <a:off x="4763386" y="4615453"/>
            <a:ext cx="6868632" cy="1655762"/>
          </a:xfrm>
        </p:spPr>
        <p:txBody>
          <a:bodyPr>
            <a:noAutofit/>
          </a:bodyPr>
          <a:lstStyle/>
          <a:p>
            <a:r>
              <a:rPr lang="en-US" sz="3200" b="1" dirty="0" smtClean="0"/>
              <a:t>Marc Kissel</a:t>
            </a:r>
          </a:p>
          <a:p>
            <a:r>
              <a:rPr lang="en-US" sz="3200" b="1" dirty="0" smtClean="0"/>
              <a:t>Appalachian State University</a:t>
            </a:r>
          </a:p>
          <a:p>
            <a:r>
              <a:rPr lang="en-US" sz="3200" b="1" dirty="0" smtClean="0"/>
              <a:t>AAA, San Jose 2018 </a:t>
            </a:r>
            <a:endParaRPr lang="en-US" sz="3200" b="1" dirty="0"/>
          </a:p>
        </p:txBody>
      </p:sp>
      <p:grpSp>
        <p:nvGrpSpPr>
          <p:cNvPr id="6" name="Group 5"/>
          <p:cNvGrpSpPr/>
          <p:nvPr/>
        </p:nvGrpSpPr>
        <p:grpSpPr>
          <a:xfrm>
            <a:off x="0" y="4954241"/>
            <a:ext cx="4486940" cy="1606052"/>
            <a:chOff x="1" y="5251948"/>
            <a:chExt cx="4486940" cy="1606052"/>
          </a:xfrm>
        </p:grpSpPr>
        <p:sp>
          <p:nvSpPr>
            <p:cNvPr id="7" name="Title 1"/>
            <p:cNvSpPr txBox="1">
              <a:spLocks/>
            </p:cNvSpPr>
            <p:nvPr/>
          </p:nvSpPr>
          <p:spPr>
            <a:xfrm>
              <a:off x="1" y="5251948"/>
              <a:ext cx="4486940" cy="1606052"/>
            </a:xfrm>
            <a:prstGeom prst="rect">
              <a:avLst/>
            </a:prstGeom>
            <a:solidFill>
              <a:schemeClr val="accent2"/>
            </a:solidFill>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dirty="0" smtClean="0"/>
                <a:t/>
              </a:r>
              <a:br>
                <a:rPr lang="en-US" dirty="0" smtClean="0"/>
              </a:br>
              <a:endParaRPr lang="en-US" dirty="0"/>
            </a:p>
          </p:txBody>
        </p:sp>
        <p:pic>
          <p:nvPicPr>
            <p:cNvPr id="8" name="Picture 2" descr="Appalachian State Universit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9098" y="5251948"/>
              <a:ext cx="3785191" cy="1436723"/>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88134890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3412" y="133109"/>
            <a:ext cx="10486988" cy="6597435"/>
          </a:xfrm>
          <a:prstGeom prst="rect">
            <a:avLst/>
          </a:prstGeom>
        </p:spPr>
      </p:pic>
      <p:pic>
        <p:nvPicPr>
          <p:cNvPr id="27" name="Picture 2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715588" y="133109"/>
            <a:ext cx="1476412" cy="2462016"/>
          </a:xfrm>
          <a:prstGeom prst="rect">
            <a:avLst/>
          </a:prstGeom>
        </p:spPr>
      </p:pic>
      <p:sp>
        <p:nvSpPr>
          <p:cNvPr id="29" name="TextBox 28"/>
          <p:cNvSpPr txBox="1"/>
          <p:nvPr/>
        </p:nvSpPr>
        <p:spPr>
          <a:xfrm>
            <a:off x="1562100" y="6231673"/>
            <a:ext cx="7421880"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smtClean="0">
                <a:ln>
                  <a:noFill/>
                </a:ln>
                <a:solidFill>
                  <a:srgbClr val="000000"/>
                </a:solidFill>
                <a:effectLst/>
                <a:uLnTx/>
                <a:uFillTx/>
                <a:latin typeface="Calibri"/>
                <a:ea typeface="+mn-ea"/>
                <a:cs typeface="+mn-cs"/>
              </a:rPr>
              <a:t>www.equality-of-opportunity.org</a:t>
            </a:r>
            <a:endParaRPr kumimoji="0" lang="en-US" sz="1600" b="0" i="1"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7106403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Rectangle 3"/>
          <p:cNvSpPr/>
          <p:nvPr/>
        </p:nvSpPr>
        <p:spPr>
          <a:xfrm>
            <a:off x="0" y="453546"/>
            <a:ext cx="11950996" cy="3046988"/>
          </a:xfrm>
          <a:prstGeom prst="rect">
            <a:avLst/>
          </a:prstGeom>
          <a:solidFill>
            <a:schemeClr val="bg1"/>
          </a:solidFill>
        </p:spPr>
        <p:txBody>
          <a:bodyPr wrap="square">
            <a:spAutoFit/>
          </a:bodyPr>
          <a:lstStyle/>
          <a:p>
            <a:r>
              <a:rPr lang="en-US" sz="3200" dirty="0" smtClean="0"/>
              <a:t>With </a:t>
            </a:r>
            <a:r>
              <a:rPr lang="en-US" sz="3200" dirty="0"/>
              <a:t>the usual first-world ingratitude, </a:t>
            </a:r>
            <a:r>
              <a:rPr lang="en-US" sz="3200" b="1" dirty="0"/>
              <a:t>modern social critics rail against the obesity </a:t>
            </a:r>
            <a:r>
              <a:rPr lang="en-US" sz="3200" dirty="0"/>
              <a:t>epidemic with a level of outrage that might be appropriate for famine (that is, when they are </a:t>
            </a:r>
            <a:r>
              <a:rPr lang="en-US" sz="3200" dirty="0" smtClean="0"/>
              <a:t>not railing against fat-shaming, slender fashion models, or eating-disorders). </a:t>
            </a:r>
            <a:r>
              <a:rPr lang="en-US" sz="3200" b="1" dirty="0" smtClean="0"/>
              <a:t>Though obesity is a public health </a:t>
            </a:r>
            <a:r>
              <a:rPr lang="en-US" sz="3200" b="1" dirty="0"/>
              <a:t>problem, by the standards of history its’s a good problem to have” </a:t>
            </a:r>
          </a:p>
        </p:txBody>
      </p:sp>
      <p:sp>
        <p:nvSpPr>
          <p:cNvPr id="5" name="Rectangle 4"/>
          <p:cNvSpPr/>
          <p:nvPr/>
        </p:nvSpPr>
        <p:spPr>
          <a:xfrm>
            <a:off x="276447" y="3635471"/>
            <a:ext cx="11674549" cy="3539430"/>
          </a:xfrm>
          <a:prstGeom prst="rect">
            <a:avLst/>
          </a:prstGeom>
          <a:solidFill>
            <a:schemeClr val="bg1"/>
          </a:solidFill>
        </p:spPr>
        <p:txBody>
          <a:bodyPr wrap="square">
            <a:spAutoFit/>
          </a:bodyPr>
          <a:lstStyle/>
          <a:p>
            <a:r>
              <a:rPr lang="en-US" sz="2800" dirty="0"/>
              <a:t>today, </a:t>
            </a:r>
            <a:r>
              <a:rPr lang="en-US" sz="2800" b="1" dirty="0"/>
              <a:t>the poor are likely to be as overweight as their employers, and dressed in the same fleece, sneakers, and jeans</a:t>
            </a:r>
            <a:r>
              <a:rPr lang="en-US" sz="2800" dirty="0"/>
              <a:t>. The poor used to be called the have-nots. In 2011, more than 95 percent of American households had electricity, running water, flush toilets, a refrigerator, a stove, and a color </a:t>
            </a:r>
            <a:r>
              <a:rPr lang="en-US" sz="2800" dirty="0" err="1"/>
              <a:t>tv</a:t>
            </a:r>
            <a:r>
              <a:rPr lang="en-US" sz="2800" dirty="0"/>
              <a:t>. (a century and a half before, the </a:t>
            </a:r>
            <a:r>
              <a:rPr lang="en-US" sz="2800" dirty="0" err="1"/>
              <a:t>Rothschilds</a:t>
            </a:r>
            <a:r>
              <a:rPr lang="en-US" sz="2800" dirty="0"/>
              <a:t>, </a:t>
            </a:r>
            <a:r>
              <a:rPr lang="en-US" sz="2800" dirty="0" err="1"/>
              <a:t>Astors</a:t>
            </a:r>
            <a:r>
              <a:rPr lang="en-US" sz="2800" dirty="0"/>
              <a:t>, and </a:t>
            </a:r>
            <a:r>
              <a:rPr lang="en-US" sz="2800" dirty="0" err="1"/>
              <a:t>Vanderbelts</a:t>
            </a:r>
            <a:r>
              <a:rPr lang="en-US" sz="2800" dirty="0"/>
              <a:t> had none of these things….</a:t>
            </a:r>
            <a:r>
              <a:rPr lang="en-US" sz="2800" b="1" dirty="0"/>
              <a:t>The richer have gotten richer, but their lives haven’t gotten </a:t>
            </a:r>
            <a:r>
              <a:rPr lang="en-US" sz="2800" b="1" i="1" dirty="0"/>
              <a:t>that</a:t>
            </a:r>
            <a:r>
              <a:rPr lang="en-US" sz="2800" b="1" dirty="0"/>
              <a:t> much better…the lives of the poor are improving more rapidly than the lives of the rich</a:t>
            </a:r>
          </a:p>
        </p:txBody>
      </p:sp>
    </p:spTree>
    <p:extLst>
      <p:ext uri="{BB962C8B-B14F-4D97-AF65-F5344CB8AC3E}">
        <p14:creationId xmlns:p14="http://schemas.microsoft.com/office/powerpoint/2010/main" val="347859569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Ethnography</a:t>
            </a:r>
            <a:endParaRPr lang="en-US" dirty="0"/>
          </a:p>
        </p:txBody>
      </p:sp>
      <p:sp>
        <p:nvSpPr>
          <p:cNvPr id="3" name="Content Placeholder 2"/>
          <p:cNvSpPr>
            <a:spLocks noGrp="1"/>
          </p:cNvSpPr>
          <p:nvPr>
            <p:ph idx="1"/>
          </p:nvPr>
        </p:nvSpPr>
        <p:spPr>
          <a:xfrm>
            <a:off x="0" y="1967135"/>
            <a:ext cx="11772900" cy="4890865"/>
          </a:xfrm>
          <a:solidFill>
            <a:schemeClr val="bg1"/>
          </a:solidFill>
        </p:spPr>
        <p:txBody>
          <a:bodyPr/>
          <a:lstStyle/>
          <a:p>
            <a:r>
              <a:rPr lang="en-US" sz="3600" b="1" dirty="0" smtClean="0"/>
              <a:t>“a well-studied contemporary hunter-gatherer tribe, the </a:t>
            </a:r>
            <a:r>
              <a:rPr lang="en-US" sz="3600" b="1" dirty="0" err="1" smtClean="0"/>
              <a:t>Hadza</a:t>
            </a:r>
            <a:r>
              <a:rPr lang="en-US" sz="3600" b="1" dirty="0" smtClean="0"/>
              <a:t> of Tanzania, who live in the ecosystem where modern humans first evolved and </a:t>
            </a:r>
            <a:r>
              <a:rPr lang="en-US" sz="3600" b="1" dirty="0" smtClean="0">
                <a:solidFill>
                  <a:srgbClr val="FF0000"/>
                </a:solidFill>
              </a:rPr>
              <a:t>probably preserve much of their lifestyle</a:t>
            </a:r>
            <a:r>
              <a:rPr lang="en-US" sz="3600" b="1" dirty="0" smtClean="0"/>
              <a:t>, extract 3,000 daily calories per person from more than 880 species </a:t>
            </a:r>
          </a:p>
          <a:p>
            <a:pPr marL="0" indent="0">
              <a:buNone/>
            </a:pPr>
            <a:endParaRPr lang="en-US" sz="3600" b="1" dirty="0"/>
          </a:p>
          <a:p>
            <a:r>
              <a:rPr lang="en-US" sz="3600" b="1" dirty="0" smtClean="0"/>
              <a:t>“The San hunter-gatherers of the Kalahari Desert (the ‘Bushmen’), </a:t>
            </a:r>
            <a:r>
              <a:rPr lang="en-US" sz="3600" b="1" dirty="0" smtClean="0">
                <a:solidFill>
                  <a:srgbClr val="FF0000"/>
                </a:solidFill>
              </a:rPr>
              <a:t>one of the world’s most ancient cultures</a:t>
            </a:r>
            <a:r>
              <a:rPr lang="en-US" sz="3600" b="1" dirty="0" smtClean="0"/>
              <a:t>”</a:t>
            </a:r>
          </a:p>
          <a:p>
            <a:endParaRPr lang="en-US" dirty="0"/>
          </a:p>
          <a:p>
            <a:endParaRPr lang="en-US" dirty="0"/>
          </a:p>
        </p:txBody>
      </p:sp>
      <p:sp>
        <p:nvSpPr>
          <p:cNvPr id="5" name="Content Placeholder 2"/>
          <p:cNvSpPr txBox="1">
            <a:spLocks/>
          </p:cNvSpPr>
          <p:nvPr/>
        </p:nvSpPr>
        <p:spPr>
          <a:xfrm>
            <a:off x="838200" y="365124"/>
            <a:ext cx="10934700" cy="6035675"/>
          </a:xfrm>
          <a:prstGeom prst="rect">
            <a:avLst/>
          </a:prstGeom>
          <a:solidFill>
            <a:schemeClr val="bg1"/>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600" b="1" dirty="0" smtClean="0"/>
              <a:t>Though unlettered hunters, headers, and peasants are fully human, </a:t>
            </a:r>
            <a:r>
              <a:rPr lang="en-US" sz="3600" b="1" dirty="0" smtClean="0">
                <a:solidFill>
                  <a:srgbClr val="C00000"/>
                </a:solidFill>
              </a:rPr>
              <a:t>anthropologists often comment on their orientation to the present, the local, the physical</a:t>
            </a:r>
            <a:r>
              <a:rPr lang="en-US" sz="3600" b="1" dirty="0" smtClean="0"/>
              <a:t>. To be aware of one's country and its history of the diversity of customs and beliefs across the globe and through the ages, of the blunders and triumphs of past civilizations, of the microcosms of cells and atoms and the macrocosms of planets and galaxies, of the eternal reality of number and logic and pattern--such awareness truly lifts us to a higher plane of consciousness. It is a gift of belonging to a brainy species with a long history."</a:t>
            </a:r>
            <a:endParaRPr lang="en-US" sz="3600" b="1" dirty="0"/>
          </a:p>
        </p:txBody>
      </p:sp>
      <p:pic>
        <p:nvPicPr>
          <p:cNvPr id="4" name="Picture 3"/>
          <p:cNvPicPr>
            <a:picLocks noChangeAspect="1"/>
          </p:cNvPicPr>
          <p:nvPr/>
        </p:nvPicPr>
        <p:blipFill rotWithShape="1">
          <a:blip r:embed="rId2"/>
          <a:srcRect l="10953" t="21111" r="37262" b="12857"/>
          <a:stretch/>
        </p:blipFill>
        <p:spPr>
          <a:xfrm>
            <a:off x="1360714" y="412018"/>
            <a:ext cx="9470572" cy="6792686"/>
          </a:xfrm>
          <a:prstGeom prst="rect">
            <a:avLst/>
          </a:prstGeom>
        </p:spPr>
      </p:pic>
    </p:spTree>
    <p:extLst>
      <p:ext uri="{BB962C8B-B14F-4D97-AF65-F5344CB8AC3E}">
        <p14:creationId xmlns:p14="http://schemas.microsoft.com/office/powerpoint/2010/main" val="3389296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arn(inVertical)">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0242" y="941803"/>
            <a:ext cx="6105980" cy="2489828"/>
          </a:xfrm>
        </p:spPr>
        <p:txBody>
          <a:bodyPr>
            <a:normAutofit fontScale="90000"/>
          </a:bodyPr>
          <a:lstStyle/>
          <a:p>
            <a:pPr algn="ctr"/>
            <a:r>
              <a:rPr lang="en-US" b="1" dirty="0"/>
              <a:t>P</a:t>
            </a:r>
            <a:r>
              <a:rPr lang="en-US" b="1" dirty="0" smtClean="0"/>
              <a:t>hysical </a:t>
            </a:r>
            <a:r>
              <a:rPr lang="en-US" b="1" dirty="0"/>
              <a:t>scientists, unfortunately, often consider themselves experts in political </a:t>
            </a:r>
            <a:r>
              <a:rPr lang="en-US" b="1" dirty="0" smtClean="0"/>
              <a:t>psychology</a:t>
            </a:r>
            <a:r>
              <a:rPr lang="en-US" dirty="0"/>
              <a:t/>
            </a:r>
            <a:br>
              <a:rPr lang="en-US" dirty="0"/>
            </a:br>
            <a:endParaRPr lang="en-US" dirty="0"/>
          </a:p>
        </p:txBody>
      </p:sp>
      <p:pic>
        <p:nvPicPr>
          <p:cNvPr id="1026" name="Picture 2" descr="https://external-iad3-1.xx.fbcdn.net/safe_image.php?d=AQDoSy7-JjtQrNPi&amp;w=540&amp;h=282&amp;url=https%3A%2F%2Fwww.newstatesman.com%2Fsites%2Fdefault%2Ffiles%2Fstyles%2Fthumb_730%2Fpublic%2Fblogs_2018%2F02%2F2018_08_steven_pinker.jpg%3Fitok%3DBPfZXwEG&amp;cfs=1&amp;upscale=1&amp;fallback=news_d_placeholder_publisher&amp;sx=0&amp;sy=0&amp;sw=730&amp;sh=381&amp;_nc_hash=AQA1aGaJrA3lrsqm"/>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6446222" y="722193"/>
            <a:ext cx="5745778" cy="613580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https://pbs.twimg.com/media/DXD5lRKU0AEvsv1.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a:stretch/>
        </p:blipFill>
        <p:spPr bwMode="auto">
          <a:xfrm>
            <a:off x="6446222" y="722192"/>
            <a:ext cx="5745777" cy="6135807"/>
          </a:xfrm>
          <a:prstGeom prst="rect">
            <a:avLst/>
          </a:prstGeom>
          <a:noFill/>
          <a:extLst>
            <a:ext uri="{909E8E84-426E-40DD-AFC4-6F175D3DCCD1}">
              <a14:hiddenFill xmlns:a14="http://schemas.microsoft.com/office/drawing/2010/main">
                <a:solidFill>
                  <a:srgbClr val="FFFFFF"/>
                </a:solidFill>
              </a14:hiddenFill>
            </a:ext>
          </a:extLst>
        </p:spPr>
      </p:pic>
      <p:sp>
        <p:nvSpPr>
          <p:cNvPr id="3" name="Oval Callout 2"/>
          <p:cNvSpPr/>
          <p:nvPr/>
        </p:nvSpPr>
        <p:spPr>
          <a:xfrm>
            <a:off x="0" y="0"/>
            <a:ext cx="6446222" cy="4373434"/>
          </a:xfrm>
          <a:prstGeom prst="wedgeEllipseCallout">
            <a:avLst>
              <a:gd name="adj1" fmla="val 84705"/>
              <a:gd name="adj2" fmla="val 21224"/>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78874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0242" y="941803"/>
            <a:ext cx="6105980" cy="2489828"/>
          </a:xfrm>
        </p:spPr>
        <p:txBody>
          <a:bodyPr>
            <a:normAutofit fontScale="90000"/>
          </a:bodyPr>
          <a:lstStyle/>
          <a:p>
            <a:pPr algn="ctr"/>
            <a:r>
              <a:rPr lang="en-US" b="1" dirty="0"/>
              <a:t>P</a:t>
            </a:r>
            <a:r>
              <a:rPr lang="en-US" b="1" dirty="0" smtClean="0"/>
              <a:t>hysical </a:t>
            </a:r>
            <a:r>
              <a:rPr lang="en-US" b="1" dirty="0"/>
              <a:t>scientists, unfortunately, often consider themselves experts in political </a:t>
            </a:r>
            <a:r>
              <a:rPr lang="en-US" b="1" dirty="0" smtClean="0"/>
              <a:t>psychology</a:t>
            </a:r>
            <a:r>
              <a:rPr lang="en-US" dirty="0"/>
              <a:t/>
            </a:r>
            <a:br>
              <a:rPr lang="en-US" dirty="0"/>
            </a:br>
            <a:endParaRPr lang="en-US" dirty="0"/>
          </a:p>
        </p:txBody>
      </p:sp>
      <p:pic>
        <p:nvPicPr>
          <p:cNvPr id="1026" name="Picture 2" descr="https://external-iad3-1.xx.fbcdn.net/safe_image.php?d=AQDoSy7-JjtQrNPi&amp;w=540&amp;h=282&amp;url=https%3A%2F%2Fwww.newstatesman.com%2Fsites%2Fdefault%2Ffiles%2Fstyles%2Fthumb_730%2Fpublic%2Fblogs_2018%2F02%2F2018_08_steven_pinker.jpg%3Fitok%3DBPfZXwEG&amp;cfs=1&amp;upscale=1&amp;fallback=news_d_placeholder_publisher&amp;sx=0&amp;sy=0&amp;sw=730&amp;sh=381&amp;_nc_hash=AQA1aGaJrA3lrsqm"/>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6446222" y="722193"/>
            <a:ext cx="5745778" cy="613580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https://pbs.twimg.com/media/DXD5lRKU0AEvsv1.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a:stretch/>
        </p:blipFill>
        <p:spPr bwMode="auto">
          <a:xfrm>
            <a:off x="-382090" y="104675"/>
            <a:ext cx="5745777" cy="6135807"/>
          </a:xfrm>
          <a:prstGeom prst="rect">
            <a:avLst/>
          </a:prstGeom>
          <a:noFill/>
          <a:extLst>
            <a:ext uri="{909E8E84-426E-40DD-AFC4-6F175D3DCCD1}">
              <a14:hiddenFill xmlns:a14="http://schemas.microsoft.com/office/drawing/2010/main">
                <a:solidFill>
                  <a:srgbClr val="FFFFFF"/>
                </a:solidFill>
              </a14:hiddenFill>
            </a:ext>
          </a:extLst>
        </p:spPr>
      </p:pic>
      <p:sp>
        <p:nvSpPr>
          <p:cNvPr id="3" name="Oval Callout 2"/>
          <p:cNvSpPr/>
          <p:nvPr/>
        </p:nvSpPr>
        <p:spPr>
          <a:xfrm>
            <a:off x="0" y="0"/>
            <a:ext cx="6446222" cy="4373434"/>
          </a:xfrm>
          <a:prstGeom prst="wedgeEllipseCallout">
            <a:avLst>
              <a:gd name="adj1" fmla="val 84705"/>
              <a:gd name="adj2" fmla="val 21224"/>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219486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a:t>
            </a:r>
            <a:endParaRPr lang="en-US" dirty="0"/>
          </a:p>
        </p:txBody>
      </p:sp>
      <p:pic>
        <p:nvPicPr>
          <p:cNvPr id="5" name="Picture 4"/>
          <p:cNvPicPr>
            <a:picLocks noChangeAspect="1"/>
          </p:cNvPicPr>
          <p:nvPr/>
        </p:nvPicPr>
        <p:blipFill rotWithShape="1">
          <a:blip r:embed="rId3"/>
          <a:srcRect l="44524" t="24287" r="22619" b="19840"/>
          <a:stretch/>
        </p:blipFill>
        <p:spPr>
          <a:xfrm>
            <a:off x="5167423" y="0"/>
            <a:ext cx="7024576" cy="6858000"/>
          </a:xfrm>
          <a:prstGeom prst="rect">
            <a:avLst/>
          </a:prstGeom>
        </p:spPr>
      </p:pic>
      <p:pic>
        <p:nvPicPr>
          <p:cNvPr id="6" name="Picture 5"/>
          <p:cNvPicPr>
            <a:picLocks noChangeAspect="1"/>
          </p:cNvPicPr>
          <p:nvPr/>
        </p:nvPicPr>
        <p:blipFill rotWithShape="1">
          <a:blip r:embed="rId4"/>
          <a:srcRect l="17829" t="43540" r="19380" b="12842"/>
          <a:stretch/>
        </p:blipFill>
        <p:spPr>
          <a:xfrm>
            <a:off x="1" y="0"/>
            <a:ext cx="5380074" cy="3997842"/>
          </a:xfrm>
          <a:prstGeom prst="rect">
            <a:avLst/>
          </a:prstGeom>
        </p:spPr>
      </p:pic>
      <p:pic>
        <p:nvPicPr>
          <p:cNvPr id="7" name="Picture 6"/>
          <p:cNvPicPr>
            <a:picLocks noChangeAspect="1"/>
          </p:cNvPicPr>
          <p:nvPr/>
        </p:nvPicPr>
        <p:blipFill rotWithShape="1">
          <a:blip r:embed="rId5"/>
          <a:srcRect l="25270" t="14771" r="29032" b="40165"/>
          <a:stretch/>
        </p:blipFill>
        <p:spPr>
          <a:xfrm>
            <a:off x="0" y="3913450"/>
            <a:ext cx="5346629" cy="2965815"/>
          </a:xfrm>
          <a:prstGeom prst="rect">
            <a:avLst/>
          </a:prstGeom>
        </p:spPr>
      </p:pic>
      <p:sp>
        <p:nvSpPr>
          <p:cNvPr id="8" name="Content Placeholder 7"/>
          <p:cNvSpPr>
            <a:spLocks noGrp="1"/>
          </p:cNvSpPr>
          <p:nvPr>
            <p:ph idx="1"/>
          </p:nvPr>
        </p:nvSpPr>
        <p:spPr/>
        <p:txBody>
          <a:bodyPr/>
          <a:lstStyle/>
          <a:p>
            <a:endParaRPr lang="en-US" dirty="0"/>
          </a:p>
        </p:txBody>
      </p:sp>
    </p:spTree>
    <p:extLst>
      <p:ext uri="{BB962C8B-B14F-4D97-AF65-F5344CB8AC3E}">
        <p14:creationId xmlns:p14="http://schemas.microsoft.com/office/powerpoint/2010/main" val="295734993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10333"/>
            <a:ext cx="10515600" cy="1325563"/>
          </a:xfrm>
        </p:spPr>
        <p:txBody>
          <a:bodyPr/>
          <a:lstStyle/>
          <a:p>
            <a:pPr algn="ctr"/>
            <a:endParaRPr lang="en-US" b="1" u="sng" dirty="0"/>
          </a:p>
        </p:txBody>
      </p:sp>
      <p:sp>
        <p:nvSpPr>
          <p:cNvPr id="3" name="Content Placeholder 2"/>
          <p:cNvSpPr>
            <a:spLocks noGrp="1"/>
          </p:cNvSpPr>
          <p:nvPr>
            <p:ph idx="1"/>
          </p:nvPr>
        </p:nvSpPr>
        <p:spPr>
          <a:xfrm>
            <a:off x="460375" y="269553"/>
            <a:ext cx="11465812" cy="4351338"/>
          </a:xfrm>
        </p:spPr>
        <p:txBody>
          <a:bodyPr/>
          <a:lstStyle/>
          <a:p>
            <a:r>
              <a:rPr lang="en-US" sz="3600" b="1" dirty="0"/>
              <a:t>We are lucky that people are fundamentally interested in what we do</a:t>
            </a:r>
            <a:r>
              <a:rPr lang="en-US" sz="3600" b="1" dirty="0" smtClean="0"/>
              <a:t>!</a:t>
            </a:r>
          </a:p>
          <a:p>
            <a:r>
              <a:rPr lang="en-US" sz="3600" b="1" dirty="0" smtClean="0"/>
              <a:t>Books like these get read by the public/policy makers</a:t>
            </a:r>
          </a:p>
          <a:p>
            <a:r>
              <a:rPr lang="en-US" sz="3600" b="1" dirty="0" smtClean="0"/>
              <a:t>Citation circles among the “intellectual dark web”</a:t>
            </a:r>
          </a:p>
          <a:p>
            <a:endParaRPr lang="en-US" sz="3600" b="1" dirty="0"/>
          </a:p>
          <a:p>
            <a:endParaRPr lang="en-US" dirty="0"/>
          </a:p>
        </p:txBody>
      </p:sp>
      <p:pic>
        <p:nvPicPr>
          <p:cNvPr id="8" name="Picture 2" descr="Image result for bioarchaeologists speak ou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5575" y="2601325"/>
            <a:ext cx="2800276" cy="4209565"/>
          </a:xfrm>
          <a:prstGeom prst="rect">
            <a:avLst/>
          </a:prstGeom>
          <a:noFill/>
          <a:extLst>
            <a:ext uri="{909E8E84-426E-40DD-AFC4-6F175D3DCCD1}">
              <a14:hiddenFill xmlns:a14="http://schemas.microsoft.com/office/drawing/2010/main">
                <a:solidFill>
                  <a:srgbClr val="FFFFFF"/>
                </a:solidFill>
              </a14:hiddenFill>
            </a:ext>
          </a:extLst>
        </p:spPr>
      </p:pic>
      <p:sp>
        <p:nvSpPr>
          <p:cNvPr id="9" name="AutoShape 2" descr="Image result for If I Understood You, Would I Have This Look on My Face? My Adventures in the Art and Science of Relating and Communicati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p:cNvPicPr>
            <a:picLocks noChangeAspect="1"/>
          </p:cNvPicPr>
          <p:nvPr/>
        </p:nvPicPr>
        <p:blipFill>
          <a:blip r:embed="rId4"/>
          <a:stretch>
            <a:fillRect/>
          </a:stretch>
        </p:blipFill>
        <p:spPr>
          <a:xfrm>
            <a:off x="9292857" y="2468025"/>
            <a:ext cx="2899144" cy="4412433"/>
          </a:xfrm>
          <a:prstGeom prst="rect">
            <a:avLst/>
          </a:prstGeom>
        </p:spPr>
      </p:pic>
    </p:spTree>
    <p:extLst>
      <p:ext uri="{BB962C8B-B14F-4D97-AF65-F5344CB8AC3E}">
        <p14:creationId xmlns:p14="http://schemas.microsoft.com/office/powerpoint/2010/main" val="118702754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64042" y="65937"/>
            <a:ext cx="11927958" cy="3363063"/>
          </a:xfrm>
        </p:spPr>
        <p:txBody>
          <a:bodyPr>
            <a:noAutofit/>
          </a:bodyPr>
          <a:lstStyle/>
          <a:p>
            <a:pPr marL="0" indent="0">
              <a:buNone/>
            </a:pPr>
            <a:r>
              <a:rPr lang="en-US" sz="4800" dirty="0"/>
              <a:t>What would we learn if we turned to some popular </a:t>
            </a:r>
            <a:r>
              <a:rPr lang="en-US" sz="4800" dirty="0" smtClean="0"/>
              <a:t>discussions of human behavior?</a:t>
            </a:r>
            <a:endParaRPr lang="en-US" sz="4800" dirty="0"/>
          </a:p>
        </p:txBody>
      </p:sp>
      <p:pic>
        <p:nvPicPr>
          <p:cNvPr id="4" name="Picture 3"/>
          <p:cNvPicPr>
            <a:picLocks noChangeAspect="1"/>
          </p:cNvPicPr>
          <p:nvPr/>
        </p:nvPicPr>
        <p:blipFill rotWithShape="1">
          <a:blip r:embed="rId2"/>
          <a:srcRect l="10271" t="30310" r="18101" b="8501"/>
          <a:stretch/>
        </p:blipFill>
        <p:spPr>
          <a:xfrm>
            <a:off x="1791068" y="1467291"/>
            <a:ext cx="8416187" cy="5293547"/>
          </a:xfrm>
          <a:prstGeom prst="rect">
            <a:avLst/>
          </a:prstGeom>
        </p:spPr>
      </p:pic>
      <p:pic>
        <p:nvPicPr>
          <p:cNvPr id="5" name="Picture 4"/>
          <p:cNvPicPr>
            <a:picLocks noChangeAspect="1"/>
          </p:cNvPicPr>
          <p:nvPr/>
        </p:nvPicPr>
        <p:blipFill rotWithShape="1">
          <a:blip r:embed="rId3"/>
          <a:srcRect t="15080" b="6874"/>
          <a:stretch/>
        </p:blipFill>
        <p:spPr>
          <a:xfrm>
            <a:off x="2513001" y="1530550"/>
            <a:ext cx="6972319" cy="5327450"/>
          </a:xfrm>
          <a:prstGeom prst="rect">
            <a:avLst/>
          </a:prstGeom>
        </p:spPr>
      </p:pic>
    </p:spTree>
    <p:extLst>
      <p:ext uri="{BB962C8B-B14F-4D97-AF65-F5344CB8AC3E}">
        <p14:creationId xmlns:p14="http://schemas.microsoft.com/office/powerpoint/2010/main" val="34501371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61210" y="1825625"/>
            <a:ext cx="10515600" cy="4351338"/>
          </a:xfrm>
        </p:spPr>
        <p:txBody>
          <a:bodyPr/>
          <a:lstStyle/>
          <a:p>
            <a:endParaRPr lang="en-US" dirty="0"/>
          </a:p>
        </p:txBody>
      </p:sp>
      <p:sp>
        <p:nvSpPr>
          <p:cNvPr id="5" name="AutoShape 2" descr="Image result for the coddling of the american mind"/>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p:cNvPicPr>
            <a:picLocks noChangeAspect="1"/>
          </p:cNvPicPr>
          <p:nvPr/>
        </p:nvPicPr>
        <p:blipFill>
          <a:blip r:embed="rId3"/>
          <a:stretch>
            <a:fillRect/>
          </a:stretch>
        </p:blipFill>
        <p:spPr>
          <a:xfrm>
            <a:off x="69393" y="-81516"/>
            <a:ext cx="2439696" cy="3472416"/>
          </a:xfrm>
          <a:prstGeom prst="rect">
            <a:avLst/>
          </a:prstGeom>
        </p:spPr>
      </p:pic>
      <p:pic>
        <p:nvPicPr>
          <p:cNvPr id="7" name="Picture 6"/>
          <p:cNvPicPr>
            <a:picLocks noChangeAspect="1"/>
          </p:cNvPicPr>
          <p:nvPr/>
        </p:nvPicPr>
        <p:blipFill>
          <a:blip r:embed="rId4"/>
          <a:stretch>
            <a:fillRect/>
          </a:stretch>
        </p:blipFill>
        <p:spPr>
          <a:xfrm>
            <a:off x="2268156" y="-61387"/>
            <a:ext cx="2488237" cy="3557957"/>
          </a:xfrm>
          <a:prstGeom prst="rect">
            <a:avLst/>
          </a:prstGeom>
        </p:spPr>
      </p:pic>
      <p:sp>
        <p:nvSpPr>
          <p:cNvPr id="8" name="AutoShape 4" descr="Image result for the world until yesterday"/>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 name="Picture 8"/>
          <p:cNvPicPr>
            <a:picLocks noChangeAspect="1"/>
          </p:cNvPicPr>
          <p:nvPr/>
        </p:nvPicPr>
        <p:blipFill>
          <a:blip r:embed="rId5"/>
          <a:stretch>
            <a:fillRect/>
          </a:stretch>
        </p:blipFill>
        <p:spPr>
          <a:xfrm>
            <a:off x="4708923" y="-144463"/>
            <a:ext cx="2542648" cy="3592499"/>
          </a:xfrm>
          <a:prstGeom prst="rect">
            <a:avLst/>
          </a:prstGeom>
        </p:spPr>
      </p:pic>
      <p:sp>
        <p:nvSpPr>
          <p:cNvPr id="10" name="AutoShape 6" descr="Image result for steven pinker enlightenment now"/>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1" name="Picture 10"/>
          <p:cNvPicPr>
            <a:picLocks noChangeAspect="1"/>
          </p:cNvPicPr>
          <p:nvPr/>
        </p:nvPicPr>
        <p:blipFill>
          <a:blip r:embed="rId6"/>
          <a:stretch>
            <a:fillRect/>
          </a:stretch>
        </p:blipFill>
        <p:spPr>
          <a:xfrm>
            <a:off x="7195421" y="-25018"/>
            <a:ext cx="2521919" cy="3444573"/>
          </a:xfrm>
          <a:prstGeom prst="rect">
            <a:avLst/>
          </a:prstGeom>
        </p:spPr>
      </p:pic>
      <p:pic>
        <p:nvPicPr>
          <p:cNvPr id="12" name="Picture 11"/>
          <p:cNvPicPr>
            <a:picLocks noChangeAspect="1"/>
          </p:cNvPicPr>
          <p:nvPr/>
        </p:nvPicPr>
        <p:blipFill>
          <a:blip r:embed="rId7"/>
          <a:stretch>
            <a:fillRect/>
          </a:stretch>
        </p:blipFill>
        <p:spPr>
          <a:xfrm>
            <a:off x="-80192" y="3390900"/>
            <a:ext cx="2383907" cy="3467100"/>
          </a:xfrm>
          <a:prstGeom prst="rect">
            <a:avLst/>
          </a:prstGeom>
        </p:spPr>
      </p:pic>
      <p:pic>
        <p:nvPicPr>
          <p:cNvPr id="13" name="Picture 12"/>
          <p:cNvPicPr>
            <a:picLocks noChangeAspect="1"/>
          </p:cNvPicPr>
          <p:nvPr/>
        </p:nvPicPr>
        <p:blipFill>
          <a:blip r:embed="rId8"/>
          <a:stretch>
            <a:fillRect/>
          </a:stretch>
        </p:blipFill>
        <p:spPr>
          <a:xfrm>
            <a:off x="2303715" y="3390900"/>
            <a:ext cx="2560822" cy="3559503"/>
          </a:xfrm>
          <a:prstGeom prst="rect">
            <a:avLst/>
          </a:prstGeom>
        </p:spPr>
      </p:pic>
      <p:pic>
        <p:nvPicPr>
          <p:cNvPr id="1032" name="Picture 8" descr="A Brief History of Everyone Who Ever Lived: The Human Story Retold Through Our Genes"/>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a:stretch/>
        </p:blipFill>
        <p:spPr bwMode="auto">
          <a:xfrm>
            <a:off x="4864289" y="3380400"/>
            <a:ext cx="2463421" cy="348784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p:cNvPicPr>
            <a:picLocks noChangeAspect="1"/>
          </p:cNvPicPr>
          <p:nvPr/>
        </p:nvPicPr>
        <p:blipFill>
          <a:blip r:embed="rId10"/>
          <a:stretch>
            <a:fillRect/>
          </a:stretch>
        </p:blipFill>
        <p:spPr>
          <a:xfrm>
            <a:off x="9582454" y="-81516"/>
            <a:ext cx="2609545" cy="3470462"/>
          </a:xfrm>
          <a:prstGeom prst="rect">
            <a:avLst/>
          </a:prstGeom>
        </p:spPr>
      </p:pic>
      <p:sp>
        <p:nvSpPr>
          <p:cNvPr id="4" name="AutoShape 2" descr="Image result for david reich how we got here"/>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4" name="Picture 13"/>
          <p:cNvPicPr>
            <a:picLocks noChangeAspect="1"/>
          </p:cNvPicPr>
          <p:nvPr/>
        </p:nvPicPr>
        <p:blipFill>
          <a:blip r:embed="rId11"/>
          <a:stretch>
            <a:fillRect/>
          </a:stretch>
        </p:blipFill>
        <p:spPr>
          <a:xfrm>
            <a:off x="7267615" y="3380400"/>
            <a:ext cx="2551814" cy="3377061"/>
          </a:xfrm>
          <a:prstGeom prst="rect">
            <a:avLst/>
          </a:prstGeom>
        </p:spPr>
      </p:pic>
      <p:sp>
        <p:nvSpPr>
          <p:cNvPr id="15" name="Title 14"/>
          <p:cNvSpPr>
            <a:spLocks noGrp="1"/>
          </p:cNvSpPr>
          <p:nvPr>
            <p:ph type="title"/>
          </p:nvPr>
        </p:nvSpPr>
        <p:spPr>
          <a:xfrm>
            <a:off x="15319569" y="745976"/>
            <a:ext cx="10515600" cy="1325563"/>
          </a:xfrm>
        </p:spPr>
        <p:txBody>
          <a:bodyPr/>
          <a:lstStyle/>
          <a:p>
            <a:endParaRPr lang="en-US" dirty="0"/>
          </a:p>
        </p:txBody>
      </p:sp>
      <p:sp>
        <p:nvSpPr>
          <p:cNvPr id="2" name="AutoShape 2" descr="Image result for carl zimmer she has her mother's laugh"/>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7" name="Picture 16"/>
          <p:cNvPicPr>
            <a:picLocks noChangeAspect="1"/>
          </p:cNvPicPr>
          <p:nvPr/>
        </p:nvPicPr>
        <p:blipFill>
          <a:blip r:embed="rId12"/>
          <a:stretch>
            <a:fillRect/>
          </a:stretch>
        </p:blipFill>
        <p:spPr>
          <a:xfrm>
            <a:off x="9650353" y="3419555"/>
            <a:ext cx="2471602" cy="3502189"/>
          </a:xfrm>
          <a:prstGeom prst="rect">
            <a:avLst/>
          </a:prstGeom>
        </p:spPr>
      </p:pic>
      <p:sp>
        <p:nvSpPr>
          <p:cNvPr id="18" name="AutoShape 4" descr="Image result for michael shermer the moral arc"/>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9" name="Picture 18"/>
          <p:cNvPicPr>
            <a:picLocks noChangeAspect="1"/>
          </p:cNvPicPr>
          <p:nvPr/>
        </p:nvPicPr>
        <p:blipFill>
          <a:blip r:embed="rId13"/>
          <a:stretch>
            <a:fillRect/>
          </a:stretch>
        </p:blipFill>
        <p:spPr>
          <a:xfrm>
            <a:off x="2209810" y="3373437"/>
            <a:ext cx="2554272" cy="3887546"/>
          </a:xfrm>
          <a:prstGeom prst="rect">
            <a:avLst/>
          </a:prstGeom>
        </p:spPr>
      </p:pic>
    </p:spTree>
    <p:extLst>
      <p:ext uri="{BB962C8B-B14F-4D97-AF65-F5344CB8AC3E}">
        <p14:creationId xmlns:p14="http://schemas.microsoft.com/office/powerpoint/2010/main" val="265339075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u="sng" dirty="0" smtClean="0"/>
              <a:t>Problematic Themes: </a:t>
            </a:r>
            <a:endParaRPr lang="en-US" b="1" u="sng" dirty="0"/>
          </a:p>
        </p:txBody>
      </p:sp>
      <p:sp>
        <p:nvSpPr>
          <p:cNvPr id="3" name="Content Placeholder 2"/>
          <p:cNvSpPr>
            <a:spLocks noGrp="1"/>
          </p:cNvSpPr>
          <p:nvPr>
            <p:ph idx="1"/>
          </p:nvPr>
        </p:nvSpPr>
        <p:spPr>
          <a:xfrm>
            <a:off x="263155" y="1786492"/>
            <a:ext cx="11517719" cy="4351338"/>
          </a:xfrm>
        </p:spPr>
        <p:txBody>
          <a:bodyPr>
            <a:noAutofit/>
          </a:bodyPr>
          <a:lstStyle/>
          <a:p>
            <a:r>
              <a:rPr lang="en-US" sz="3600" b="1" dirty="0" smtClean="0"/>
              <a:t>Often oversimplify human behavior &amp; misunderstand evolutionary theory </a:t>
            </a:r>
          </a:p>
          <a:p>
            <a:r>
              <a:rPr lang="en-US" sz="3600" b="1" dirty="0" smtClean="0"/>
              <a:t>Assume reductionist models of genotype-phenotype interaction </a:t>
            </a:r>
          </a:p>
          <a:p>
            <a:r>
              <a:rPr lang="en-US" sz="3600" b="1" dirty="0" smtClean="0"/>
              <a:t>The West is best  </a:t>
            </a:r>
          </a:p>
          <a:p>
            <a:r>
              <a:rPr lang="en-US" sz="3600" b="1" dirty="0" smtClean="0"/>
              <a:t>Assume that males are driving much of the evolutionary story</a:t>
            </a:r>
          </a:p>
        </p:txBody>
      </p:sp>
      <p:sp>
        <p:nvSpPr>
          <p:cNvPr id="5" name="Rectangle 4"/>
          <p:cNvSpPr/>
          <p:nvPr/>
        </p:nvSpPr>
        <p:spPr>
          <a:xfrm>
            <a:off x="12192000" y="3049457"/>
            <a:ext cx="11509744" cy="2800767"/>
          </a:xfrm>
          <a:prstGeom prst="rect">
            <a:avLst/>
          </a:prstGeom>
          <a:solidFill>
            <a:schemeClr val="bg1"/>
          </a:solidFill>
        </p:spPr>
        <p:txBody>
          <a:bodyPr wrap="square">
            <a:spAutoFit/>
          </a:bodyPr>
          <a:lstStyle/>
          <a:p>
            <a:r>
              <a:rPr lang="en-US" sz="4400" b="1" dirty="0" smtClean="0"/>
              <a:t>“The </a:t>
            </a:r>
            <a:r>
              <a:rPr lang="en-US" sz="4400" b="1" dirty="0"/>
              <a:t>larger size, strength, and upper-body mass of men is a zoological giveaway of an evolutionary history of violent male-male competition”</a:t>
            </a:r>
            <a:endParaRPr lang="en-US" sz="4400" dirty="0"/>
          </a:p>
        </p:txBody>
      </p:sp>
    </p:spTree>
    <p:extLst>
      <p:ext uri="{BB962C8B-B14F-4D97-AF65-F5344CB8AC3E}">
        <p14:creationId xmlns:p14="http://schemas.microsoft.com/office/powerpoint/2010/main" val="2031181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5" name="AutoShape 2" descr="Image result for the moral arc"/>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50" name="Picture 2" descr="Image result for the moral arc sherme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6358270" y="-79744"/>
            <a:ext cx="5833730" cy="6948298"/>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155575" y="1638858"/>
            <a:ext cx="6050295" cy="4524315"/>
          </a:xfrm>
          <a:prstGeom prst="rect">
            <a:avLst/>
          </a:prstGeom>
          <a:solidFill>
            <a:schemeClr val="bg1"/>
          </a:solidFill>
        </p:spPr>
        <p:txBody>
          <a:bodyPr wrap="square">
            <a:spAutoFit/>
          </a:bodyPr>
          <a:lstStyle/>
          <a:p>
            <a:r>
              <a:rPr lang="en-US" sz="4800" b="1" dirty="0"/>
              <a:t>if you lived 10,000 years ago and were a man “there was about a one in four chance that you would die violently” (2015: 92). </a:t>
            </a:r>
          </a:p>
        </p:txBody>
      </p:sp>
      <p:pic>
        <p:nvPicPr>
          <p:cNvPr id="4" name="Picture 3"/>
          <p:cNvPicPr>
            <a:picLocks noChangeAspect="1"/>
          </p:cNvPicPr>
          <p:nvPr/>
        </p:nvPicPr>
        <p:blipFill rotWithShape="1">
          <a:blip r:embed="rId4"/>
          <a:srcRect l="32201" t="19524" r="33513" b="23334"/>
          <a:stretch/>
        </p:blipFill>
        <p:spPr>
          <a:xfrm>
            <a:off x="2276770" y="-144463"/>
            <a:ext cx="7407350" cy="6944389"/>
          </a:xfrm>
          <a:prstGeom prst="rect">
            <a:avLst/>
          </a:prstGeom>
        </p:spPr>
      </p:pic>
      <p:sp>
        <p:nvSpPr>
          <p:cNvPr id="6" name="Content Placeholder 5"/>
          <p:cNvSpPr>
            <a:spLocks noGrp="1"/>
          </p:cNvSpPr>
          <p:nvPr>
            <p:ph idx="1"/>
          </p:nvPr>
        </p:nvSpPr>
        <p:spPr/>
        <p:txBody>
          <a:bodyPr/>
          <a:lstStyle/>
          <a:p>
            <a:endParaRPr lang="en-US"/>
          </a:p>
        </p:txBody>
      </p:sp>
    </p:spTree>
    <p:extLst>
      <p:ext uri="{BB962C8B-B14F-4D97-AF65-F5344CB8AC3E}">
        <p14:creationId xmlns:p14="http://schemas.microsoft.com/office/powerpoint/2010/main" val="3185847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5978" y="-2313524"/>
            <a:ext cx="10515600" cy="1325563"/>
          </a:xfrm>
        </p:spPr>
        <p:txBody>
          <a:bodyPr/>
          <a:lstStyle/>
          <a:p>
            <a:endParaRPr lang="en-US"/>
          </a:p>
        </p:txBody>
      </p:sp>
      <p:sp>
        <p:nvSpPr>
          <p:cNvPr id="3" name="Content Placeholder 2"/>
          <p:cNvSpPr>
            <a:spLocks noGrp="1"/>
          </p:cNvSpPr>
          <p:nvPr>
            <p:ph idx="1"/>
          </p:nvPr>
        </p:nvSpPr>
        <p:spPr>
          <a:xfrm>
            <a:off x="155575" y="160338"/>
            <a:ext cx="8631328" cy="6697662"/>
          </a:xfrm>
          <a:solidFill>
            <a:schemeClr val="bg1"/>
          </a:solidFill>
        </p:spPr>
        <p:txBody>
          <a:bodyPr>
            <a:noAutofit/>
          </a:bodyPr>
          <a:lstStyle/>
          <a:p>
            <a:pPr marL="0" indent="0">
              <a:buNone/>
            </a:pPr>
            <a:r>
              <a:rPr lang="en-US" sz="3600" dirty="0" smtClean="0"/>
              <a:t>“</a:t>
            </a:r>
            <a:r>
              <a:rPr lang="en-US" sz="3600" dirty="0"/>
              <a:t>This is no longer a debated point among most serious scholars. People who think we once lived in glorious harmony with each other–and the environment–aren’t scientists, they’re poets and propagandists. </a:t>
            </a:r>
            <a:r>
              <a:rPr lang="en-US" sz="3600" b="1" dirty="0"/>
              <a:t>The evidence for mankind’s blood-soaked past can be found in the archaeological record, DNA analysis, the writings of ancient commentators, and historians, and the firsthand reports of those remaining societies that have so far resisted modernity” </a:t>
            </a:r>
            <a:r>
              <a:rPr lang="en-US" sz="3600" dirty="0"/>
              <a:t>(2018: 31</a:t>
            </a:r>
            <a:r>
              <a:rPr lang="en-US" sz="3600" dirty="0" smtClean="0"/>
              <a:t>).”</a:t>
            </a:r>
            <a:endParaRPr lang="en-US" sz="3600" dirty="0"/>
          </a:p>
        </p:txBody>
      </p:sp>
      <p:pic>
        <p:nvPicPr>
          <p:cNvPr id="1026" name="Picture 2" descr="Jonah Goldberg by Gage Skidmor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29246" y="7937"/>
            <a:ext cx="3462754" cy="4375662"/>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8729246" y="4383599"/>
            <a:ext cx="1094751" cy="923330"/>
          </a:xfrm>
          <a:prstGeom prst="rect">
            <a:avLst/>
          </a:prstGeom>
        </p:spPr>
        <p:txBody>
          <a:bodyPr wrap="square">
            <a:spAutoFit/>
          </a:bodyPr>
          <a:lstStyle/>
          <a:p>
            <a:r>
              <a:rPr lang="en-US" dirty="0">
                <a:hlinkClick r:id="rId4"/>
              </a:rPr>
              <a:t>CC BY-SA </a:t>
            </a:r>
            <a:r>
              <a:rPr lang="en-US" dirty="0" smtClean="0">
                <a:hlinkClick r:id="rId4"/>
              </a:rPr>
              <a:t>3.0</a:t>
            </a:r>
            <a:r>
              <a:rPr lang="en-US" dirty="0" smtClean="0"/>
              <a:t>, </a:t>
            </a:r>
            <a:r>
              <a:rPr lang="en-US" dirty="0"/>
              <a:t>Gage Skidmore</a:t>
            </a:r>
          </a:p>
        </p:txBody>
      </p:sp>
      <p:sp>
        <p:nvSpPr>
          <p:cNvPr id="5" name="AutoShape 4" descr="data:image/webp;base64,UklGRrQVAABXRUJQVlA4IKgVAAAQZACdASrBACUBPw10rU8nI6IjpzmbUOghieNuul7MbLfJ6a9wZzyWnPU5O2I/O+Jfj+94zUXCfUp7p/439+9qnZT8x9QL2NvVuv+YL69fZ/NN+D/7n+G9VPs37AffYeEz5z7AX8n/uP/Y/v/u2/437begz6v9gn9gOtL+8HtDlyQ5tGJYfd6fY/5WQVaO8WIzb7v67gfSudrAZRoXIV8ixRwpDkJU93cz0LpSZ0jmitBIXvqdoWsABA+nPvcgO3Ktv/FO5KBlfDLkeoYqzI1CSk/JPlqAzttDF9YGm8NWfWOUpfrkP65+3XtRF5hc5FUgrcolhNqnM8l2kC7MxgJgD20iL7TvZzU4zoOHxEemxBZowxePzCHlQmaR4dq4Hdbubrbrt13Ruypy+2+tvOsfedXo9M2zI8lPeI1u6r1y9mXI+qEfCN0wNY4NAoVCnyndW4gAaN52qw5WsrdM+acRHbun7Z3UJlvpULag5MBgfUp/6I7q8KyfXOb01tqSAOU1hHGoj68yWjz/uv2jE2oIl5n4we/Sb8NLGrlNtx2lVGyKp7tcwR+7TeUqXmK9f6QP+bn9KxewE+gkyO+/tM6O/DG8efHPZhNmI8QasjENNeg4HSoZaNvxWlkRAZ5BlBpmCTq7SbDUYbT70gi5cuRdgTmub4hYmphRBZ+36vF4qxTOrD7gWBMaT9OoKr8oDG+Z5M0f/8NEORuKfIT7KiGQa8oynq+auqeZzuq/ioyr3onv1uUY4y0an0jXrE3mpYakw/ZvbxY9XOGUmmpCMv0youDzYQk/ni6QR8VoZ59p75mbQH9bY7oCE7E5DTmo9gH8YKc87lIjtRZYtoEzrArB4R21L2Zf9igq8Q7oG8eWlI8ydhP0AenOYKxWN0u95CHCgtgbmBLle7Zc8me/UAkUO00dj3IUj7Ct115j1EtWXxpOwzngB8CbhFOrYnTaaSBDwQHRS1yKaj+BZ6rSqNqfpeE1DZ5WqoNzyGL9CNsbMD+AzeZNByCzpb6jfJlgL81tSblcZQzWG++lnDLLd6p8L//VX1Uc7oU8H69VegBZyv0rZr+S/qYTAAD+yW+JqhY+kI1Y6Qv2ygT1v/+VpfHVO+jjjTH0CCPkh3ask5k7DBLz9fb1MAj524rXJBEJ/JlsyuuIkitrsOSuopunvkPm1vrjPoTMEwWg458/IRgZ0vCd8ts+F6enVX92BNs1s3kLu3kTFcRZQNNLKnBaqCRyBrjzla97gnMq6K2Oc+cZp7/WL+mGG+Haa4BtstKr19+0xk+IeZpiVrBb21wRT38VJCzbm2tZSiaJ2UYKJ5rWIQIbW0nfxzfUgJTqPi7Nu7izjU7MgEmoHteUzJX2WAh+gVAJ4KqeMlB17eJ4Lovwk1zA4PRGkieaVyj3TKwJQb6jFwwyTCJvlzq8qGRhLtQzI/NzXg5/9AEZdwUGsJW6zDaYBJFoLvhuylnWGbHNO4fvMcnpe0+sFE887FoVB1Af7oSN1GC0ShV6g5MNjm87OKDU5XGk4lTT3cJKy0WZ71qIn6sVahG+SZoyE7lbXkNGkIEb5oLCFUyyR5d7dXkJAg52m7ZEjnSLxxbxfozBRyDdgx/lmMY9PuifeyCJKFhpscZc3EW5rU0LR4rdgbS9jU7AVyPtRpaFLA+dZpZmkrwcVoHrpFpLi1xPGPkLTBOfSpoWqkripeoYwlAac8U8nbZuaGz2dLJvML12TLCS6qNy/8ScYOXSznPS8LqXlq5eNyoIuxkJCcydO/CIvfgMZLWAH/a8LsXMJDXK9ytUo1skIwav+CdgNsFuubdkLNUdDOAOdAda1Kv4tLnlssnsrR+dT6cXWQitdionICTeADK6rfIdarBuX5spqXVgRM1S9o9I7dYU2Mf5XHZr8nGVlsEKRno3ZnfMtmhEsFXiepC5usLlBensEZvveKZyJa9QXGR48TMxWDMygvEoq1MD87oFcHrRaCQ0KL0tJFTTPkjaG3pZ3PgE5p3enRGmNJa1L486xrvKI8HxtEaoKN8HXol0sCxFi1YfIKod5SbLWuIOJqp03n8gn2dPCRx/41eaNCKcQ7VUD5pxzY2w+RUkRcAmi3oVa23HTa9LGni4VLjqOIGmD8ZLscgHVQbBG17kKmB6uOWF8EHKaVyxTFwbHDSKx5J4zrF3vfRyj6F+zDGOZ2l+zeHQlENvSx6+XK+mcG7zKlkrFb2yhx0uy/bpUTWehu/PYofzt4eQPiwG1bBWmKWQIWVscgYxXJ5kFDHQH06fdVLDmR7QwTBE24M53bcSHdJuJf+qdWQ7QtO4m+ms92FDkyG+P42Ong0SOV+nFw3vuIf+sc/Ja4B9u0LmrjRmZUTvlLEY0iyIZj5kSmst0oJbHH6f6fZ//PZRsbJ7LK/N/IDn/RKHcgW+bkJ+4/54en4rmXc8NKSizohIxfVpECdJdEmvu5qLDRNFGAoShNLqe29iYrov1b+f0jUE42qxnokS+On8CTTAodQQJfM5qDNXa+Frhqbis6cEA8/Ha+tzPTVf+nsOn4tgeVYqyn3Qfabi6iMrcmUQRKJhwlmza/DesOgGblOwoqXxfQo/KLDjXY8+q/MObqtUtxVkDneqRED2w8JDl6WH95Mpq0RSPYbh/hyH16se/C3Q9FX56/8V/k4gIdjHG55ggN5NpVjD2Z7jGPE/rKc8bKBT1h8IgdMjJvGzwL4KXG3Q3DBh2Hvyi+YY24AaqeGyjaF2XkjdPEtmoUFj0H9HVfflRs/EHzkh5hqjaCofazwvSA/JtFhAf78UNc1tk0Kn1p4gqJOfhm15T1/JyJuVXGnPj2aVtpWOiN0JTh/f2GWpw3FNEhTGTOwDLI5DyZ7OjA2hFOzeb82rzGsFV6nt6Z1Mn8UXWco30FXWuHdfP4iG3uMVG7VqZP1hZgpPN/yFEK+XX8okboqgJvi4QIyUenh1xE7TtGxv5Thdgpq33Tvw2x2R0i+bqb2Yh0s0r1sBdqzeCg8BP1ohg2CNKQhw/7dQAABN2AT7NxvVwUiW1j2RU3eIwDHdoUrlzqNx+jJQS6kLN/kde0PEYxLrU9R3OOZDYa0cx3k9N8VtM4XkWOyeIivGYPkS7jyITtt0mafNT42OXKwyZcq1MluLkUMzJoT+ksWy6PKhrfeYOsGVBswtSxhKDeJr7nQ+68zH2uCaNEsUg81L7YR5loXsuy+O37KC/LD4y6Uhu0+WP144LQnlHhqVKRoZiVFbTcQdZfq2mDZVwn1Atdt2OxhAT795wzIFujGVBAjS6UnjfUufFJ09Ks3vpeP+eCdfrVR0oga1WlE6qacfMrNpK0AaX9RVLGu0FFbC7/jsGdwFzOsjx8Keo3IFSDhulP0r+E5Ug7qJutL6ZPi/lBZKVMC0FIwnvdQ4Ik2SVYcil/Cw86Z7wkFCANlxGqExua2L9PIVEoxD9tH6cYwP09TTAsuUPrzStmkqqdncPVXI96TxmEFLPV1iv9IFYltb7bA5beMlqRuJw0yNnDFqUBIhgNzYAGDbUy356izxnVWrC1Zy66MSSsTbYvoVOC03prstzRvY6AaWiNZY6jvykWOUe544m5d7K9KLGYgAK/UBIuP2kE3d5a+GgZblYIlEE12NV+Q+6E3OjuXhQak6g0+LZeupWlDo42tDIHN+FHvbd/K06hLOilyN9TKN6Vr7jiFP4J3KG0NOfqAjzK+Q4FZ3nFVtcudRLq/JQN9ToxPjFFCmYQJs4knTDzueagnnTns5VmsdFrmC5WQyVYwAOWh8PpkPQYIlK9asE3m61niOWqep8opVHP28o24hO6jxEwd/fV0HOEaUd7rMQpD4tq53++n3P8numTUsKfnNkekrGmIiCsEvx4yp0+2CgwEZ0+fiLu8x47N0D4hETyH/bB4RwRlJG4BSeaxzlcN/Kh4YTm57iIGrl7kbAkB4pPkNl9TtC4SiGwNKxZhkNw1aH4Hvc12tox+t36w3H3Y05eWR3/54JRz/JjWDUIFru2+22PLgJmfMh40eo1XBQiSlKF7b2IgfUMkqAU1YzStv2e1IjAAz2uxh7ogkng7IC/T4CY0Bg0S4oxbau65/1IRmN3K/MypwBiYAyu1GPLPi4wCvjAIEx4PPlvC76/wLSjFu7hp7GQ++RH66OKf8gwWt1m8xOoRMTtF4/a61u2aSd9o+PvuLbPr2FDROgkhxsxf6lPlAh2ArLav1krTC3IC1FJMb/Mhwfmfaq+wCs2cI3Fq+rdzkWWW/lDj4E44mIsdgVXVNRT+KLzc5VR9mbKh8lCEWhkFH1J7RnI9DzVtVtHDj0SqbIW4IC3ji0O9Zt+CEpMsxIi3db5tDK/C7HaplIvEpVt4QwMHOx5UVMqaNV/KYyFavv2lXQrJTtyMCduH1TBL7kiPsFLlyRCb1KiHUxgXYicZpQTcigmNNpNRh5wkmtGIZefkq8uIEaPeUhuL/ay1/3OL15uLaOtQ0UeFpZT/9UkHuV/kF1XeVfBhzrtqr258kS1/aAZr69laMP0DoYjgZnq8B8TNsQD0H/NKE+w2tY4U0b8s1C0/WzLDUOeaK0DoNHrj6uA6XHnLebGIDfhUUeLBtJK3O8xvjLyPtdoybp+6MQWOb0XndK3ayK07ZnqgNL7bCMBiDwj3NVVKF6YOpTCjT9W/Ppo93w8utGNcsgW3OFr+QR5uyf7xNDQks97y1m/NCW+LuJgWPcjzJ3SH8hA95tvpynmBg78oktNSYXUAHF7xr/9zdWJZPS1OfwXyynCzqFyyY/die+LgPrdVMym4MPl+DYxxqknR+u9zzbbINZqhXapwlulRHdhXVex2rKrRxmf61AW8i35ZkT/BN2QhZO2sZW8Awuqowt8jz2+kxfsuWQaWqGiAPr2zIYuO+gRmMpwdCSe9DzRzqiyHqYKoX1/WNS6rM7YZeJuuy9P/RFvtRMammLW3YCDZULWmiqWH2C6LdX+reE6Mmkf6BOGwtsYG/8UT/XKBL1Bi/Ieen0u53ib56iFm/BxTie8wkxb0BAA4SVN7l/86TkKDFE4nvfrW5k5Ddmb13LUXS+E+U2aLQC4Pz9WjTLNqa0bJAMa1/CaRzDfCRpaNJEIxVnjoQQFwgeke+vWXWuBgx3npWDv42pC8YMrRAZowHk9TJig0QfY3pgzL0MXXcA0zEVvEuoVu/j1T7v9V2/ebeakvV8U6BK/UjhYCX4eOOHOPEkxb8wfwNM+w+B3NR9ruqnAxR+lIUIQCDtaD8aV+9O42p6TIS2zLX8+1XKIYKrp6qjWIL5CtYSFbC1tQbUBgmO/hdAtwQnH+yqu1A3S4U17cI+ku8ieGN/x6qMcJaYv9BkzC2jB5vYm+TjAE9ysNntINaVhfyaP/l2vjsHe2KavXigNmnKGeUK9Yra0TuqiGChcIP1RHRCy3yLOd5BL+cnbX6bDRdAMlZczjF4HPlP+m/dua+gAjNTWD92IOXCR/LXj8FZ0G/w3HN+uie9h+4RQFldH8xXKcoOUO4O3CB0wx+pGMp2Mu9i+pF8p7F68N6lGIU/XJHcZYjE5slyRFGl6PmxJZgCSsB4wpJDi3TCBOrtsrS7/3QgjZrAiBo1U5NPrMZ5ojq7rBkV3P/z+62eeBS1QpVY05kcp4YgZ3jk2rWza1scWGsxEhuunkq6PtmQE4cG3oKkpV3lO3W0qsQwB8EPUia8500zfsQ1HD53cIgPD0RmwUPY6iuz7W/Pw34qKZib5Emx+U5t9hUXwsD24SCuoiuZWFImwyATmTPOf2PW3jVfGHABL4qN+duKUIYN7nU62/jnyg+DKBtPrT9n0EfdHk8Vn3LfQ+R8Xnkeyy7fesZ16mcgBdsNktnG/HWrTDncbsleg9N9/96PqCb2Jgd/KBmSDLAhd3Uz0Ds7Frk505JPcVyozlKzWPjTrydVhrHqzIOFsHd6l9zf5tjZLqSKokmQFAMqf+yeuzecb62Lk+OWyS+MoAeHPDX1SK74CJ5yKWOvIBseGQOgGOwIdL2nw9Wa8iFDgudaQST2fQuYcqL4GCWz0YsVDZygkyH4UsDeV/dH+DIG8CjjYa46A+/NwvNU2T/l1tIt4X6SY/d0FymYna2wnj5SzWcf61fApBRMJpnDEIBR5xKhnEmFH8ctz6mJ/7KZTpzusBxlk86mjtL7ZKdkTAfq9ez36WDJtW60BoRHrMELivysAKlwCEGb9OS2WsHiKsKpS2OBQDu/IqoyPpNKRgJGzGiHa9j+BAbV9GPPtMkIcvcR+EFblIsDi2TkDsMiDNVvzjeIdWTqVTdGXlOfPHaR1ejoVIyQLrQPtl6SCtneQpkR0klDyZxsrnmmexZSs6cd9rjusHPLCtAZCIRb2dB1l+b4H6UdG4kKLibMncLXT4+4hjCiZK+jK5GUXGE5XNzanBlXzdV5J0I/huLBBjdAlwJ7aYWhfgF8KHUEQIB4Ufb4TTahX612fWX2VNDuhNSUk/locTCOnfMN9olKG2p7LAfjc6Vjzh0JiywD54I+cbTLOYnwNQ47C6vu3Cscb7OygR32wBSP4sa/Tzg3qKLWs3tnYdu9QuAtRLumCsg9cOWRDtCttw3bfWYpcPcEFO0R7gyNbYIxqNmUFps8xP4QwaTJqbdNi5MpgaV+OOH4pwhX4zu5CIOZxZ6ZHKgY9a0nl/bp5Q1j5x13g6QfHmuEoamiQDuDwbWyqJbNwr0kNh6snUxozLriWstlyonTxa6guVGlMS9HjDoR8bfqCHLpV03aNDfsGw4/VrtdN4l6wTzY+l1pX/2Dv9Cv35dDTJBrBCX0F/1JLuT1LXKzQFqGCLepOTFrIvecIOV2dvTDn+cF81HQowbEDiitYdJo+DoFtSxVPOID7nbs+sCanZomwr02tJsqNg2L7jZrESHUL4QJHUYmp1rKYxFwYJtQLa2Vhd//eUs5P0Joy3yrM3lhVkVv5ptO7S6Yk9RHw52BS/JKyiTb579Ig3mTfLNfnQdPFcK4Oem0QQG8BpI1LBp8OK5tZ6NtK47I6KDKGb35LUE4CBbbfmzwrbU24jNhN4UFySGiKIIKBrdMgddiHC/e0OakbMJKGnsE81au/Cy1LW41/5gaaNrsiK3qfq8EPshNqPYmGzhmSXesTl6gq2bmuo+OveINDpFnO2Vn+gxg6Kteb+4sFXPyGW22BSF7yW0s7qrKoaKyVBeaEh0R+EucZmcgJ3opgTX2JAhvLVtRM/zGrjIvqrRTejt1xRfjfKT2o1O//mx369qtxmQ3AI6NNd62LF9Vuwr+Il75SiDNqD88NAYcvi5/yXBqKioUD6JoUYcgBwrg4HYvAvzmlpncEsptIq+ofBQVNEc6uotyI/+RJAaNdu9BmT1CrfrG+VgN30kvbIG84o4lBpsgEN3YAb0cv2v/23mLBPOkU4bNu8OXZx5AA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p:cNvPicPr>
            <a:picLocks noChangeAspect="1"/>
          </p:cNvPicPr>
          <p:nvPr/>
        </p:nvPicPr>
        <p:blipFill>
          <a:blip r:embed="rId5"/>
          <a:stretch>
            <a:fillRect/>
          </a:stretch>
        </p:blipFill>
        <p:spPr>
          <a:xfrm>
            <a:off x="14021292" y="510363"/>
            <a:ext cx="2987778" cy="4535849"/>
          </a:xfrm>
          <a:prstGeom prst="rect">
            <a:avLst/>
          </a:prstGeom>
        </p:spPr>
      </p:pic>
      <p:sp>
        <p:nvSpPr>
          <p:cNvPr id="8" name="Content Placeholder 2"/>
          <p:cNvSpPr txBox="1">
            <a:spLocks/>
          </p:cNvSpPr>
          <p:nvPr/>
        </p:nvSpPr>
        <p:spPr>
          <a:xfrm>
            <a:off x="12136828" y="1524536"/>
            <a:ext cx="6225347" cy="4351338"/>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smtClean="0"/>
              <a:t>“This is no longer a debated point among most serious scholars. People who think we once lived in glorious harmony with each other–and the environment–aren’t scientists, they’re poets and propagandists. </a:t>
            </a:r>
            <a:r>
              <a:rPr lang="en-US" b="1" dirty="0" smtClean="0"/>
              <a:t>The evidence for mankind’s blood-soaked past can be found in the archaeological record, DNA analysis, the writings of ancient commentators, and historians, and the firsthand reports of those remaining societies that have so far resisted modernity” </a:t>
            </a:r>
            <a:r>
              <a:rPr lang="en-US" dirty="0" smtClean="0"/>
              <a:t>(2018: 31).”</a:t>
            </a:r>
            <a:endParaRPr lang="en-US" dirty="0"/>
          </a:p>
        </p:txBody>
      </p:sp>
      <p:pic>
        <p:nvPicPr>
          <p:cNvPr id="9" name="Picture 8"/>
          <p:cNvPicPr>
            <a:picLocks noChangeAspect="1"/>
          </p:cNvPicPr>
          <p:nvPr/>
        </p:nvPicPr>
        <p:blipFill>
          <a:blip r:embed="rId5"/>
          <a:stretch>
            <a:fillRect/>
          </a:stretch>
        </p:blipFill>
        <p:spPr>
          <a:xfrm>
            <a:off x="10338030" y="4285370"/>
            <a:ext cx="2008300" cy="2670860"/>
          </a:xfrm>
          <a:prstGeom prst="rect">
            <a:avLst/>
          </a:prstGeom>
        </p:spPr>
      </p:pic>
    </p:spTree>
    <p:extLst>
      <p:ext uri="{BB962C8B-B14F-4D97-AF65-F5344CB8AC3E}">
        <p14:creationId xmlns:p14="http://schemas.microsoft.com/office/powerpoint/2010/main" val="295464844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026" name="Picture 2" descr="Image result for enlightenment now"/>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54407" y="75280"/>
            <a:ext cx="4475747" cy="680398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scontent-iad3-1.xx.fbcdn.net/v/t1.0-9/28059094_10107894311323707_7357530095742636512_n.jpg?_nc_cat=110&amp;_nc_ht=scontent-iad3-1.xx&amp;oh=c73ec43285c1aab6d4cef8ac9389059a&amp;oe=5C4EEFA6"/>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a:stretch/>
        </p:blipFill>
        <p:spPr bwMode="auto">
          <a:xfrm>
            <a:off x="6930154" y="83486"/>
            <a:ext cx="5261846" cy="67843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0048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Excerpts: </a:t>
            </a:r>
            <a:r>
              <a:rPr lang="en-US" dirty="0"/>
              <a:t/>
            </a:r>
            <a:br>
              <a:rPr lang="en-US" dirty="0"/>
            </a:br>
            <a:r>
              <a:rPr lang="en-US" dirty="0" smtClean="0"/>
              <a:t> </a:t>
            </a:r>
            <a:endParaRPr lang="en-US" dirty="0"/>
          </a:p>
        </p:txBody>
      </p:sp>
      <p:sp>
        <p:nvSpPr>
          <p:cNvPr id="3" name="Content Placeholder 2"/>
          <p:cNvSpPr>
            <a:spLocks noGrp="1"/>
          </p:cNvSpPr>
          <p:nvPr>
            <p:ph idx="1"/>
          </p:nvPr>
        </p:nvSpPr>
        <p:spPr/>
        <p:txBody>
          <a:bodyPr/>
          <a:lstStyle/>
          <a:p>
            <a:r>
              <a:rPr lang="en-US" dirty="0" smtClean="0"/>
              <a:t>`</a:t>
            </a:r>
            <a:endParaRPr lang="en-US" dirty="0"/>
          </a:p>
        </p:txBody>
      </p:sp>
      <p:sp>
        <p:nvSpPr>
          <p:cNvPr id="6" name="Rectangle 5"/>
          <p:cNvSpPr/>
          <p:nvPr/>
        </p:nvSpPr>
        <p:spPr>
          <a:xfrm>
            <a:off x="538716" y="1451908"/>
            <a:ext cx="11114567" cy="1938992"/>
          </a:xfrm>
          <a:prstGeom prst="rect">
            <a:avLst/>
          </a:prstGeom>
          <a:solidFill>
            <a:schemeClr val="bg1"/>
          </a:solidFill>
        </p:spPr>
        <p:txBody>
          <a:bodyPr wrap="square">
            <a:spAutoFit/>
          </a:bodyPr>
          <a:lstStyle/>
          <a:p>
            <a:r>
              <a:rPr lang="en-US" sz="4000" dirty="0"/>
              <a:t>"Poverty, too, needs no explanation. In a world governed by entropy and evolution, it is the default state of humankind" (Pinker 2018)</a:t>
            </a:r>
          </a:p>
        </p:txBody>
      </p:sp>
      <p:sp>
        <p:nvSpPr>
          <p:cNvPr id="7" name="Rectangle 6"/>
          <p:cNvSpPr/>
          <p:nvPr/>
        </p:nvSpPr>
        <p:spPr>
          <a:xfrm>
            <a:off x="12572999" y="2985291"/>
            <a:ext cx="10689266" cy="3780907"/>
          </a:xfrm>
          <a:prstGeom prst="rect">
            <a:avLst/>
          </a:prstGeom>
          <a:solidFill>
            <a:schemeClr val="bg1"/>
          </a:solidFill>
        </p:spPr>
        <p:txBody>
          <a:bodyPr wrap="square">
            <a:spAutoFit/>
          </a:bodyPr>
          <a:lstStyle/>
          <a:p>
            <a:pPr>
              <a:lnSpc>
                <a:spcPct val="107000"/>
              </a:lnSpc>
              <a:spcAft>
                <a:spcPts val="800"/>
              </a:spcAft>
            </a:pPr>
            <a:r>
              <a:rPr lang="en-US" sz="3200" dirty="0">
                <a:latin typeface="Calibri" panose="020F0502020204030204" pitchFamily="34" charset="0"/>
                <a:ea typeface="Calibri" panose="020F0502020204030204" pitchFamily="34" charset="0"/>
                <a:cs typeface="Times New Roman" panose="02020603050405020304" pitchFamily="18" charset="0"/>
              </a:rPr>
              <a:t>“with the usual first-world ingratitude, moaner social critics rail against the obesity epidemic with a level of outrage that might be  appropriate  for famine (that is, when they are not railing against fat-shaming, slender fashion models, or eating-disorders). Though obesity is a public health problem, by the standards of history its’s a good problem to have” (Pinker 2018:  69).</a:t>
            </a:r>
          </a:p>
        </p:txBody>
      </p:sp>
    </p:spTree>
    <p:extLst>
      <p:ext uri="{BB962C8B-B14F-4D97-AF65-F5344CB8AC3E}">
        <p14:creationId xmlns:p14="http://schemas.microsoft.com/office/powerpoint/2010/main" val="416460848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Graphs </a:t>
            </a:r>
            <a:r>
              <a:rPr lang="en-US" dirty="0" err="1" smtClean="0"/>
              <a:t>fromm</a:t>
            </a:r>
            <a:r>
              <a:rPr lang="en-US" dirty="0" smtClean="0"/>
              <a:t> </a:t>
            </a:r>
            <a:r>
              <a:rPr lang="en-US" dirty="0" err="1" smtClean="0"/>
              <a:t>Inequolty</a:t>
            </a:r>
            <a:r>
              <a:rPr lang="en-US" dirty="0" smtClean="0"/>
              <a:t> </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65088" y="120476"/>
            <a:ext cx="12126912" cy="6737524"/>
          </a:xfrm>
          <a:prstGeom prst="rect">
            <a:avLst/>
          </a:prstGeom>
        </p:spPr>
      </p:pic>
      <p:sp>
        <p:nvSpPr>
          <p:cNvPr id="5" name="Rectangle 4"/>
          <p:cNvSpPr/>
          <p:nvPr/>
        </p:nvSpPr>
        <p:spPr>
          <a:xfrm>
            <a:off x="9811623" y="335869"/>
            <a:ext cx="1928733" cy="369332"/>
          </a:xfrm>
          <a:prstGeom prst="rect">
            <a:avLst/>
          </a:prstGeom>
        </p:spPr>
        <p:txBody>
          <a:bodyPr wrap="none">
            <a:spAutoFit/>
          </a:bodyPr>
          <a:lstStyle/>
          <a:p>
            <a:r>
              <a:rPr lang="en-US" dirty="0" err="1" smtClean="0">
                <a:latin typeface="Times-Roman"/>
              </a:rPr>
              <a:t>Chetty</a:t>
            </a:r>
            <a:r>
              <a:rPr lang="en-US" dirty="0" smtClean="0">
                <a:latin typeface="Times-Roman"/>
              </a:rPr>
              <a:t> et al 2016</a:t>
            </a:r>
            <a:endParaRPr lang="en-US" dirty="0"/>
          </a:p>
        </p:txBody>
      </p:sp>
    </p:spTree>
    <p:extLst>
      <p:ext uri="{BB962C8B-B14F-4D97-AF65-F5344CB8AC3E}">
        <p14:creationId xmlns:p14="http://schemas.microsoft.com/office/powerpoint/2010/main" val="290090850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827</Words>
  <Application>Microsoft Office PowerPoint</Application>
  <PresentationFormat>Widescreen</PresentationFormat>
  <Paragraphs>48</Paragraphs>
  <Slides>16</Slides>
  <Notes>12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Arial</vt:lpstr>
      <vt:lpstr>Calibri</vt:lpstr>
      <vt:lpstr>Calibri Light</vt:lpstr>
      <vt:lpstr>Times New Roman</vt:lpstr>
      <vt:lpstr>Times-Roman</vt:lpstr>
      <vt:lpstr>Office Theme</vt:lpstr>
      <vt:lpstr>Anthropology Now: How scholars and companies use anthropological data and why it matters </vt:lpstr>
      <vt:lpstr>PowerPoint Presentation</vt:lpstr>
      <vt:lpstr>PowerPoint Presentation</vt:lpstr>
      <vt:lpstr>Problematic Themes: </vt:lpstr>
      <vt:lpstr>PowerPoint Presentation</vt:lpstr>
      <vt:lpstr>PowerPoint Presentation</vt:lpstr>
      <vt:lpstr>PowerPoint Presentation</vt:lpstr>
      <vt:lpstr>Excerpts:   </vt:lpstr>
      <vt:lpstr>Graphs fromm Inequolty </vt:lpstr>
      <vt:lpstr>PowerPoint Presentation</vt:lpstr>
      <vt:lpstr>PowerPoint Presentation</vt:lpstr>
      <vt:lpstr>Ethnography</vt:lpstr>
      <vt:lpstr>Physical scientists, unfortunately, often consider themselves experts in political psychology </vt:lpstr>
      <vt:lpstr>Physical scientists, unfortunately, often consider themselves experts in political psychology </vt:lpstr>
      <vt:lpstr>Why?</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2018-11-16T17:47:57Z</dcterms:created>
  <dcterms:modified xsi:type="dcterms:W3CDTF">2018-12-26T15:50:15Z</dcterms:modified>
</cp:coreProperties>
</file>